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4" r:id="rId11"/>
    <p:sldId id="267" r:id="rId12"/>
    <p:sldId id="265" r:id="rId13"/>
    <p:sldId id="268"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78" autoAdjust="0"/>
    <p:restoredTop sz="94686" autoAdjust="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14/11/1442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14/11/1442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14/11/1442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14/11/1442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14/11/1442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14/11/1442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14/11/1442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3851920" y="2579759"/>
            <a:ext cx="4680520" cy="1342424"/>
          </a:xfrm>
          <a:prstGeom prst="roundRect">
            <a:avLst/>
          </a:prstGeom>
        </p:spPr>
        <p:style>
          <a:lnRef idx="1">
            <a:schemeClr val="accent1"/>
          </a:lnRef>
          <a:fillRef idx="3">
            <a:schemeClr val="accent1"/>
          </a:fillRef>
          <a:effectRef idx="2">
            <a:schemeClr val="accent1"/>
          </a:effectRef>
          <a:fontRef idx="minor">
            <a:schemeClr val="lt1"/>
          </a:fontRef>
        </p:style>
        <p:txBody>
          <a:bodyPr rtlCol="1" anchor="ctr"/>
          <a:lstStyle/>
          <a:p>
            <a:pPr algn="ctr" fontAlgn="auto">
              <a:spcBef>
                <a:spcPct val="50000"/>
              </a:spcBef>
              <a:spcAft>
                <a:spcPts val="0"/>
              </a:spcAft>
              <a:defRPr/>
            </a:pPr>
            <a:endParaRPr lang="ar-SA" sz="4000" b="1" dirty="0">
              <a:solidFill>
                <a:srgbClr val="FFFF00"/>
              </a:solidFill>
              <a:latin typeface="Arial" pitchFamily="34" charset="0"/>
              <a:cs typeface="Arial" pitchFamily="34" charset="0"/>
            </a:endParaRPr>
          </a:p>
          <a:p>
            <a:pPr algn="ctr" fontAlgn="auto">
              <a:spcBef>
                <a:spcPct val="50000"/>
              </a:spcBef>
              <a:spcAft>
                <a:spcPts val="0"/>
              </a:spcAft>
              <a:defRPr/>
            </a:pPr>
            <a:endParaRPr lang="ar-SA" sz="4400" b="1" dirty="0">
              <a:solidFill>
                <a:srgbClr val="FFFF00"/>
              </a:solidFill>
              <a:latin typeface="Arial" pitchFamily="34" charset="0"/>
              <a:cs typeface="Arial" pitchFamily="34" charset="0"/>
            </a:endParaRPr>
          </a:p>
        </p:txBody>
      </p:sp>
      <p:sp>
        <p:nvSpPr>
          <p:cNvPr id="2" name="مخطط انسيابي: مستند 1"/>
          <p:cNvSpPr/>
          <p:nvPr/>
        </p:nvSpPr>
        <p:spPr>
          <a:xfrm>
            <a:off x="611560" y="4687326"/>
            <a:ext cx="4842633" cy="1512168"/>
          </a:xfrm>
          <a:prstGeom prst="flowChartDocument">
            <a:avLst/>
          </a:prstGeom>
        </p:spPr>
        <p:style>
          <a:lnRef idx="0">
            <a:schemeClr val="accent3"/>
          </a:lnRef>
          <a:fillRef idx="3">
            <a:schemeClr val="accent3"/>
          </a:fillRef>
          <a:effectRef idx="3">
            <a:schemeClr val="accent3"/>
          </a:effectRef>
          <a:fontRef idx="minor">
            <a:schemeClr val="lt1"/>
          </a:fontRef>
        </p:style>
        <p:txBody>
          <a:bodyPr rtlCol="1" anchor="ctr"/>
          <a:lstStyle/>
          <a:p>
            <a:pPr algn="ctr" rtl="0"/>
            <a:r>
              <a:rPr lang="en-US" b="1" i="1" dirty="0" smtClean="0"/>
              <a:t> </a:t>
            </a:r>
            <a:r>
              <a:rPr lang="en-US" b="1" i="1" dirty="0"/>
              <a:t>Dr. Amal A. </a:t>
            </a:r>
            <a:r>
              <a:rPr lang="en-US" b="1" i="1" dirty="0" smtClean="0"/>
              <a:t>Naeem</a:t>
            </a:r>
            <a:r>
              <a:rPr lang="ar-IQ" b="1" i="1" dirty="0" smtClean="0"/>
              <a:t> </a:t>
            </a:r>
            <a:r>
              <a:rPr lang="en-US" b="1" i="1" dirty="0" smtClean="0"/>
              <a:t>Almanssouri </a:t>
            </a:r>
            <a:endParaRPr lang="en-US" b="1" i="1" u="sng" dirty="0"/>
          </a:p>
        </p:txBody>
      </p:sp>
      <p:pic>
        <p:nvPicPr>
          <p:cNvPr id="7" name="Picture 8" descr="http://media.kenanaonline.com/photos/1238084/1238084416/large_1238084416.jpg?129356887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496" y="789556"/>
            <a:ext cx="3312384" cy="2484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1"/>
          <p:cNvSpPr>
            <a:spLocks noChangeArrowheads="1"/>
          </p:cNvSpPr>
          <p:nvPr/>
        </p:nvSpPr>
        <p:spPr bwMode="auto">
          <a:xfrm>
            <a:off x="3851920" y="3073789"/>
            <a:ext cx="39604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The Readings of  Counseling</a:t>
            </a:r>
            <a:endParaRPr kumimoji="0" lang="en-US" sz="2400" b="0" i="0" u="none" strike="noStrike" cap="none" normalizeH="0" baseline="0" dirty="0" smtClean="0">
              <a:ln>
                <a:noFill/>
              </a:ln>
              <a:solidFill>
                <a:srgbClr val="FFFF00"/>
              </a:solidFill>
              <a:effectLst/>
              <a:latin typeface="Arial" pitchFamily="34" charset="0"/>
              <a:cs typeface="Arial" pitchFamily="34" charset="0"/>
            </a:endParaRPr>
          </a:p>
        </p:txBody>
      </p:sp>
      <p:sp>
        <p:nvSpPr>
          <p:cNvPr id="5" name="Rectangle 2"/>
          <p:cNvSpPr>
            <a:spLocks noChangeArrowheads="1"/>
          </p:cNvSpPr>
          <p:nvPr/>
        </p:nvSpPr>
        <p:spPr bwMode="auto">
          <a:xfrm>
            <a:off x="342715" y="51593"/>
            <a:ext cx="390042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l" rtl="0" fontAlgn="base">
              <a:spcBef>
                <a:spcPct val="0"/>
              </a:spcBef>
              <a:spcAft>
                <a:spcPct val="0"/>
              </a:spcAft>
            </a:pPr>
            <a:r>
              <a:rPr lang="en-US" sz="1400" b="1" i="1" dirty="0">
                <a:latin typeface="Arial" pitchFamily="34" charset="0"/>
                <a:ea typeface="Times New Roman" pitchFamily="18" charset="0"/>
                <a:cs typeface="Arial" pitchFamily="34" charset="0"/>
              </a:rPr>
              <a:t>Basra University</a:t>
            </a:r>
            <a:endParaRPr kumimoji="0" lang="en-US" sz="1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College of Education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Dept. of Counseling Psychology</a:t>
            </a:r>
            <a:r>
              <a:rPr kumimoji="0" lang="en-US" sz="700" b="1" i="0" u="none" strike="noStrike" cap="none" normalizeH="0" baseline="0" dirty="0" smtClean="0">
                <a:ln>
                  <a:noFill/>
                </a:ln>
                <a:solidFill>
                  <a:schemeClr val="tx1"/>
                </a:solidFill>
                <a:effectLst/>
                <a:latin typeface="Arial" pitchFamily="34" charset="0"/>
                <a:cs typeface="Arial" pitchFamily="34" charset="0"/>
              </a:rPr>
              <a: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8" name="مربع نص 7"/>
          <p:cNvSpPr txBox="1"/>
          <p:nvPr/>
        </p:nvSpPr>
        <p:spPr>
          <a:xfrm>
            <a:off x="7128284" y="415636"/>
            <a:ext cx="1368152" cy="369332"/>
          </a:xfrm>
          <a:prstGeom prst="rect">
            <a:avLst/>
          </a:prstGeom>
          <a:noFill/>
        </p:spPr>
        <p:txBody>
          <a:bodyPr wrap="square" rtlCol="1">
            <a:spAutoFit/>
          </a:bodyPr>
          <a:lstStyle/>
          <a:p>
            <a:r>
              <a:rPr lang="en-US" b="1" dirty="0" smtClean="0"/>
              <a:t>year </a:t>
            </a:r>
            <a:r>
              <a:rPr lang="en-US" b="1" dirty="0"/>
              <a:t>2nd </a:t>
            </a:r>
            <a:endParaRPr lang="ar-IQ" b="1" dirty="0"/>
          </a:p>
        </p:txBody>
      </p:sp>
    </p:spTree>
    <p:extLst>
      <p:ext uri="{BB962C8B-B14F-4D97-AF65-F5344CB8AC3E}">
        <p14:creationId xmlns:p14="http://schemas.microsoft.com/office/powerpoint/2010/main" val="36907066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1475656" y="2204864"/>
            <a:ext cx="5544616" cy="4678204"/>
          </a:xfrm>
          <a:prstGeom prst="rect">
            <a:avLst/>
          </a:prstGeom>
          <a:noFill/>
        </p:spPr>
        <p:txBody>
          <a:bodyPr wrap="square" rtlCol="1">
            <a:spAutoFit/>
          </a:bodyPr>
          <a:lstStyle/>
          <a:p>
            <a:pPr algn="just" rtl="0"/>
            <a:endParaRPr lang="en-US" sz="2800" b="1" dirty="0" smtClean="0">
              <a:solidFill>
                <a:srgbClr val="C00000"/>
              </a:solidFill>
              <a:cs typeface="+mj-cs"/>
            </a:endParaRPr>
          </a:p>
          <a:p>
            <a:pPr algn="just" rtl="0"/>
            <a:r>
              <a:rPr lang="en-US" sz="2800" b="1" dirty="0" smtClean="0">
                <a:solidFill>
                  <a:srgbClr val="C00000"/>
                </a:solidFill>
                <a:cs typeface="+mj-cs"/>
              </a:rPr>
              <a:t>2</a:t>
            </a:r>
            <a:r>
              <a:rPr lang="en-US" sz="2800" b="1" dirty="0">
                <a:solidFill>
                  <a:srgbClr val="C00000"/>
                </a:solidFill>
                <a:cs typeface="+mj-cs"/>
              </a:rPr>
              <a:t>. Size:</a:t>
            </a:r>
            <a:r>
              <a:rPr lang="en-US" sz="2800" b="1" dirty="0">
                <a:cs typeface="+mj-cs"/>
              </a:rPr>
              <a:t>  </a:t>
            </a:r>
          </a:p>
          <a:p>
            <a:pPr algn="just" rtl="0"/>
            <a:r>
              <a:rPr lang="en-US" sz="2800" b="1" dirty="0">
                <a:cs typeface="+mj-cs"/>
              </a:rPr>
              <a:t>  </a:t>
            </a:r>
          </a:p>
          <a:p>
            <a:pPr algn="just" rtl="0"/>
            <a:r>
              <a:rPr lang="en-US" sz="2800" b="1" dirty="0">
                <a:solidFill>
                  <a:srgbClr val="0070C0"/>
                </a:solidFill>
                <a:cs typeface="+mj-cs"/>
              </a:rPr>
              <a:t>A consensus of the literature, although mostly not based on research, suggests that the ideal size for group in counseling seven to eight members with arrange from five to ten. </a:t>
            </a:r>
          </a:p>
          <a:p>
            <a:pPr algn="just" rtl="0"/>
            <a:r>
              <a:rPr lang="en-US" sz="2800" b="1" dirty="0">
                <a:cs typeface="+mj-cs"/>
              </a:rPr>
              <a:t> </a:t>
            </a:r>
          </a:p>
          <a:p>
            <a:endParaRPr lang="ar-IQ" dirty="0"/>
          </a:p>
        </p:txBody>
      </p:sp>
      <p:sp>
        <p:nvSpPr>
          <p:cNvPr id="4" name="مستطيل مستدير الزوايا 3"/>
          <p:cNvSpPr/>
          <p:nvPr/>
        </p:nvSpPr>
        <p:spPr>
          <a:xfrm>
            <a:off x="1691680" y="908720"/>
            <a:ext cx="5400600" cy="936104"/>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rtl="0"/>
            <a:r>
              <a:rPr lang="en-US" sz="3600" b="1" dirty="0">
                <a:solidFill>
                  <a:srgbClr val="C00000"/>
                </a:solidFill>
              </a:rPr>
              <a:t>Preparation for the group</a:t>
            </a:r>
            <a:r>
              <a:rPr lang="en-US" b="1" dirty="0"/>
              <a:t>:</a:t>
            </a:r>
            <a:r>
              <a:rPr lang="en-US" dirty="0"/>
              <a:t> </a:t>
            </a:r>
          </a:p>
        </p:txBody>
      </p:sp>
      <p:pic>
        <p:nvPicPr>
          <p:cNvPr id="5" name="Picture 8" descr="http://media.kenanaonline.com/photos/1238084/1238084416/large_1238084416.jpg?129356887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1700808"/>
            <a:ext cx="2529429" cy="189707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7810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1691680" y="908720"/>
            <a:ext cx="5400600" cy="936104"/>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rtl="0"/>
            <a:r>
              <a:rPr lang="en-US" sz="3600" b="1" dirty="0">
                <a:solidFill>
                  <a:srgbClr val="C00000"/>
                </a:solidFill>
              </a:rPr>
              <a:t>Preparation for the group</a:t>
            </a:r>
            <a:r>
              <a:rPr lang="en-US" b="1" dirty="0"/>
              <a:t>:</a:t>
            </a:r>
            <a:r>
              <a:rPr lang="en-US" dirty="0"/>
              <a:t> </a:t>
            </a:r>
          </a:p>
        </p:txBody>
      </p:sp>
      <p:pic>
        <p:nvPicPr>
          <p:cNvPr id="3" name="Picture 8" descr="http://media.kenanaonline.com/photos/1238084/1238084416/large_1238084416.jpg?129356887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2218189"/>
            <a:ext cx="2529429" cy="189707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مستطيل 3"/>
          <p:cNvSpPr/>
          <p:nvPr/>
        </p:nvSpPr>
        <p:spPr>
          <a:xfrm>
            <a:off x="1115616" y="3356992"/>
            <a:ext cx="5472608" cy="3293209"/>
          </a:xfrm>
          <a:prstGeom prst="rect">
            <a:avLst/>
          </a:prstGeom>
        </p:spPr>
        <p:txBody>
          <a:bodyPr wrap="square">
            <a:spAutoFit/>
          </a:bodyPr>
          <a:lstStyle/>
          <a:p>
            <a:r>
              <a:rPr lang="ar-IQ" dirty="0"/>
              <a:t>  </a:t>
            </a:r>
            <a:endParaRPr lang="en-US" sz="2000" dirty="0"/>
          </a:p>
          <a:p>
            <a:r>
              <a:rPr lang="ar-IQ" sz="2000" b="1" dirty="0"/>
              <a:t>ترجمة المصطلحات: </a:t>
            </a:r>
            <a:r>
              <a:rPr lang="ar-IQ" sz="2000" b="1" dirty="0" smtClean="0"/>
              <a:t>ـــــــــــــــــــــــــــــــــــــــــــــــــــــــــــــــــــــــــــــــــــــــــ</a:t>
            </a:r>
          </a:p>
          <a:p>
            <a:pPr>
              <a:lnSpc>
                <a:spcPct val="150000"/>
              </a:lnSpc>
            </a:pPr>
            <a:endParaRPr lang="en-US" sz="2000" dirty="0"/>
          </a:p>
          <a:p>
            <a:pPr algn="l" rtl="0">
              <a:lnSpc>
                <a:spcPct val="150000"/>
              </a:lnSpc>
            </a:pPr>
            <a:r>
              <a:rPr lang="en-US" sz="2000" b="1" dirty="0" smtClean="0"/>
              <a:t>Literature : </a:t>
            </a:r>
            <a:r>
              <a:rPr lang="ar-IQ" sz="2000" b="1" dirty="0" smtClean="0"/>
              <a:t>الادبيات      </a:t>
            </a:r>
            <a:endParaRPr lang="en-US" sz="2000" b="1" dirty="0" smtClean="0"/>
          </a:p>
          <a:p>
            <a:pPr algn="l" rtl="0">
              <a:lnSpc>
                <a:spcPct val="150000"/>
              </a:lnSpc>
            </a:pPr>
            <a:r>
              <a:rPr lang="en-US" sz="2000" b="1" dirty="0" smtClean="0"/>
              <a:t>ideal </a:t>
            </a:r>
            <a:r>
              <a:rPr lang="en-US" sz="2000" b="1" dirty="0"/>
              <a:t>size :    </a:t>
            </a:r>
            <a:r>
              <a:rPr lang="ar-IQ" sz="2000" b="1" dirty="0"/>
              <a:t>الحجم المثالي</a:t>
            </a:r>
            <a:endParaRPr lang="en-US" sz="2000" dirty="0"/>
          </a:p>
          <a:p>
            <a:pPr algn="l">
              <a:lnSpc>
                <a:spcPct val="150000"/>
              </a:lnSpc>
            </a:pPr>
            <a:r>
              <a:rPr lang="ar-IQ" sz="2000" b="1" dirty="0"/>
              <a:t> </a:t>
            </a:r>
            <a:endParaRPr lang="en-US" sz="2000" dirty="0"/>
          </a:p>
          <a:p>
            <a:pPr algn="l" rtl="0">
              <a:lnSpc>
                <a:spcPct val="150000"/>
              </a:lnSpc>
            </a:pPr>
            <a:endParaRPr lang="en-US" sz="2000" dirty="0"/>
          </a:p>
        </p:txBody>
      </p:sp>
    </p:spTree>
    <p:extLst>
      <p:ext uri="{BB962C8B-B14F-4D97-AF65-F5344CB8AC3E}">
        <p14:creationId xmlns:p14="http://schemas.microsoft.com/office/powerpoint/2010/main" val="942515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Image Previ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944724"/>
            <a:ext cx="2046083" cy="1962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ربع نص 1"/>
          <p:cNvSpPr txBox="1"/>
          <p:nvPr/>
        </p:nvSpPr>
        <p:spPr>
          <a:xfrm>
            <a:off x="2339752" y="2852936"/>
            <a:ext cx="4870255" cy="369332"/>
          </a:xfrm>
          <a:prstGeom prst="rect">
            <a:avLst/>
          </a:prstGeom>
          <a:noFill/>
        </p:spPr>
        <p:txBody>
          <a:bodyPr wrap="square" rtlCol="1">
            <a:spAutoFit/>
          </a:bodyPr>
          <a:lstStyle/>
          <a:p>
            <a:endParaRPr lang="ar-IQ" dirty="0"/>
          </a:p>
        </p:txBody>
      </p:sp>
      <p:sp>
        <p:nvSpPr>
          <p:cNvPr id="3" name="مربع نص 2"/>
          <p:cNvSpPr txBox="1"/>
          <p:nvPr/>
        </p:nvSpPr>
        <p:spPr>
          <a:xfrm>
            <a:off x="827584" y="2046509"/>
            <a:ext cx="6552728" cy="5047536"/>
          </a:xfrm>
          <a:prstGeom prst="rect">
            <a:avLst/>
          </a:prstGeom>
          <a:noFill/>
        </p:spPr>
        <p:txBody>
          <a:bodyPr wrap="square" rtlCol="1">
            <a:spAutoFit/>
          </a:bodyPr>
          <a:lstStyle/>
          <a:p>
            <a:pPr algn="just" rtl="0"/>
            <a:r>
              <a:rPr lang="en-US" sz="2000" b="1" dirty="0">
                <a:solidFill>
                  <a:srgbClr val="C00000"/>
                </a:solidFill>
                <a:cs typeface="+mj-cs"/>
              </a:rPr>
              <a:t>3. Selection: </a:t>
            </a:r>
          </a:p>
          <a:p>
            <a:pPr algn="just" rtl="0"/>
            <a:r>
              <a:rPr lang="en-US" sz="2000" b="1" dirty="0">
                <a:solidFill>
                  <a:srgbClr val="0070C0"/>
                </a:solidFill>
                <a:cs typeface="+mj-cs"/>
              </a:rPr>
              <a:t> </a:t>
            </a:r>
          </a:p>
          <a:p>
            <a:pPr algn="just" rtl="0"/>
            <a:r>
              <a:rPr lang="en-US" sz="2400" b="1" dirty="0">
                <a:solidFill>
                  <a:srgbClr val="0070C0"/>
                </a:solidFill>
                <a:cs typeface="+mj-cs"/>
              </a:rPr>
              <a:t>A counselor can increase the chance of success within the group by careful selection of clients. </a:t>
            </a:r>
          </a:p>
          <a:p>
            <a:pPr algn="just" rtl="0"/>
            <a:r>
              <a:rPr lang="en-US" sz="2400" b="1" dirty="0">
                <a:solidFill>
                  <a:srgbClr val="0070C0"/>
                </a:solidFill>
                <a:cs typeface="+mj-cs"/>
              </a:rPr>
              <a:t>  </a:t>
            </a:r>
          </a:p>
          <a:p>
            <a:pPr algn="just" rtl="0"/>
            <a:r>
              <a:rPr lang="en-US" sz="2400" b="1" dirty="0">
                <a:solidFill>
                  <a:srgbClr val="0070C0"/>
                </a:solidFill>
                <a:cs typeface="+mj-cs"/>
              </a:rPr>
              <a:t>Client should be thoroughly screened so the counselor will under stand as much as possible about them. The counselor may wish to review a history of the client’s family background, childhood, adolescence and other developmental areas. It may be helpful to be acquainted with the Client’s medical history. </a:t>
            </a:r>
          </a:p>
          <a:p>
            <a:pPr algn="just" rtl="0"/>
            <a:r>
              <a:rPr lang="en-US" sz="2400" b="1" dirty="0">
                <a:solidFill>
                  <a:srgbClr val="0070C0"/>
                </a:solidFill>
                <a:cs typeface="+mj-cs"/>
              </a:rPr>
              <a:t>  </a:t>
            </a:r>
          </a:p>
          <a:p>
            <a:endParaRPr lang="ar-IQ" dirty="0"/>
          </a:p>
        </p:txBody>
      </p:sp>
      <p:sp>
        <p:nvSpPr>
          <p:cNvPr id="4" name="مستطيل مستدير الزوايا 3"/>
          <p:cNvSpPr/>
          <p:nvPr/>
        </p:nvSpPr>
        <p:spPr>
          <a:xfrm>
            <a:off x="1187624" y="476672"/>
            <a:ext cx="5400600" cy="936104"/>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rtl="0"/>
            <a:r>
              <a:rPr lang="en-US" sz="3600" b="1" dirty="0">
                <a:solidFill>
                  <a:srgbClr val="C00000"/>
                </a:solidFill>
              </a:rPr>
              <a:t>Preparation for the group</a:t>
            </a:r>
            <a:r>
              <a:rPr lang="en-US" b="1" dirty="0"/>
              <a:t>:</a:t>
            </a:r>
            <a:r>
              <a:rPr lang="en-US" dirty="0"/>
              <a:t> </a:t>
            </a:r>
          </a:p>
        </p:txBody>
      </p:sp>
    </p:spTree>
    <p:extLst>
      <p:ext uri="{BB962C8B-B14F-4D97-AF65-F5344CB8AC3E}">
        <p14:creationId xmlns:p14="http://schemas.microsoft.com/office/powerpoint/2010/main" val="2873359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1187624" y="476672"/>
            <a:ext cx="5400600" cy="936104"/>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rtl="0"/>
            <a:r>
              <a:rPr lang="en-US" sz="3600" b="1" dirty="0">
                <a:solidFill>
                  <a:srgbClr val="C00000"/>
                </a:solidFill>
              </a:rPr>
              <a:t>Preparation for the group</a:t>
            </a:r>
            <a:r>
              <a:rPr lang="en-US" b="1" dirty="0"/>
              <a:t>:</a:t>
            </a:r>
            <a:r>
              <a:rPr lang="en-US" dirty="0"/>
              <a:t> </a:t>
            </a:r>
          </a:p>
        </p:txBody>
      </p:sp>
      <p:pic>
        <p:nvPicPr>
          <p:cNvPr id="3" name="Picture 12" descr="Image Previ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1925822"/>
            <a:ext cx="2046083" cy="1962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مستطيل 3"/>
          <p:cNvSpPr/>
          <p:nvPr/>
        </p:nvSpPr>
        <p:spPr>
          <a:xfrm>
            <a:off x="2286000" y="2551837"/>
            <a:ext cx="4572000" cy="2862322"/>
          </a:xfrm>
          <a:prstGeom prst="rect">
            <a:avLst/>
          </a:prstGeom>
        </p:spPr>
        <p:txBody>
          <a:bodyPr>
            <a:spAutoFit/>
          </a:bodyPr>
          <a:lstStyle/>
          <a:p>
            <a:pPr algn="l" rtl="0">
              <a:lnSpc>
                <a:spcPct val="150000"/>
              </a:lnSpc>
            </a:pPr>
            <a:r>
              <a:rPr lang="en-US" b="1" dirty="0"/>
              <a:t>Selection : </a:t>
            </a:r>
            <a:r>
              <a:rPr lang="ar-IQ" sz="2000" b="1" dirty="0" smtClean="0"/>
              <a:t>اختيار                           </a:t>
            </a:r>
            <a:endParaRPr lang="en-US" sz="2000" dirty="0"/>
          </a:p>
          <a:p>
            <a:pPr algn="l" rtl="0">
              <a:lnSpc>
                <a:spcPct val="150000"/>
              </a:lnSpc>
            </a:pPr>
            <a:r>
              <a:rPr lang="en-US" sz="2000" b="1" dirty="0"/>
              <a:t>chance of success : </a:t>
            </a:r>
            <a:r>
              <a:rPr lang="ar-IQ" sz="2000" b="1" dirty="0"/>
              <a:t>فرصة بالنجاح    </a:t>
            </a:r>
            <a:endParaRPr lang="en-US" sz="2000" dirty="0"/>
          </a:p>
          <a:p>
            <a:pPr algn="l" rtl="0">
              <a:lnSpc>
                <a:spcPct val="150000"/>
              </a:lnSpc>
            </a:pPr>
            <a:r>
              <a:rPr lang="en-US" sz="2000" b="1" dirty="0"/>
              <a:t> careful selection :  </a:t>
            </a:r>
            <a:r>
              <a:rPr lang="ar-IQ" sz="2000" b="1" dirty="0"/>
              <a:t>اختيار دقيق   </a:t>
            </a:r>
            <a:endParaRPr lang="en-US" sz="2000" dirty="0"/>
          </a:p>
          <a:p>
            <a:pPr algn="l" rtl="0">
              <a:lnSpc>
                <a:spcPct val="150000"/>
              </a:lnSpc>
            </a:pPr>
            <a:r>
              <a:rPr lang="en-US" sz="2000" b="1" dirty="0"/>
              <a:t>childhood :</a:t>
            </a:r>
            <a:r>
              <a:rPr lang="ar-IQ" sz="2000" b="1" dirty="0"/>
              <a:t>الطفولة   </a:t>
            </a:r>
            <a:r>
              <a:rPr lang="ar-IQ" sz="2000" b="1" dirty="0" smtClean="0"/>
              <a:t>                 </a:t>
            </a:r>
            <a:endParaRPr lang="en-US" sz="2000" dirty="0"/>
          </a:p>
          <a:p>
            <a:pPr algn="l" rtl="0">
              <a:lnSpc>
                <a:spcPct val="150000"/>
              </a:lnSpc>
            </a:pPr>
            <a:r>
              <a:rPr lang="en-US" sz="2000" b="1" dirty="0"/>
              <a:t> adolescence :</a:t>
            </a:r>
            <a:r>
              <a:rPr lang="ar-IQ" sz="2000" b="1" dirty="0"/>
              <a:t> المراهقة </a:t>
            </a:r>
            <a:r>
              <a:rPr lang="ar-IQ" sz="2000" b="1" dirty="0" smtClean="0"/>
              <a:t>              </a:t>
            </a:r>
            <a:endParaRPr lang="en-US" sz="2000" dirty="0"/>
          </a:p>
          <a:p>
            <a:pPr algn="l" rtl="0">
              <a:lnSpc>
                <a:spcPct val="150000"/>
              </a:lnSpc>
            </a:pPr>
            <a:r>
              <a:rPr lang="en-US" sz="2000" b="1" dirty="0"/>
              <a:t>medical history :   </a:t>
            </a:r>
            <a:r>
              <a:rPr lang="en-US" sz="2000" b="1" dirty="0" smtClean="0"/>
              <a:t>    </a:t>
            </a:r>
            <a:r>
              <a:rPr lang="ar-IQ" sz="2000" b="1" dirty="0"/>
              <a:t>التاريخ الطبي</a:t>
            </a:r>
            <a:endParaRPr lang="en-US" sz="2000" dirty="0"/>
          </a:p>
        </p:txBody>
      </p:sp>
    </p:spTree>
    <p:extLst>
      <p:ext uri="{BB962C8B-B14F-4D97-AF65-F5344CB8AC3E}">
        <p14:creationId xmlns:p14="http://schemas.microsoft.com/office/powerpoint/2010/main" val="4076714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235200" y="277813"/>
            <a:ext cx="6451600" cy="1139825"/>
          </a:xfrm>
        </p:spPr>
        <p:style>
          <a:lnRef idx="1">
            <a:schemeClr val="accent5"/>
          </a:lnRef>
          <a:fillRef idx="2">
            <a:schemeClr val="accent5"/>
          </a:fillRef>
          <a:effectRef idx="1">
            <a:schemeClr val="accent5"/>
          </a:effectRef>
          <a:fontRef idx="minor">
            <a:schemeClr val="dk1"/>
          </a:fontRef>
        </p:style>
        <p:txBody>
          <a:bodyPr>
            <a:normAutofit/>
          </a:bodyPr>
          <a:lstStyle/>
          <a:p>
            <a:r>
              <a:rPr lang="en-US" sz="4000" b="1" dirty="0" smtClean="0">
                <a:solidFill>
                  <a:srgbClr val="C00000"/>
                </a:solidFill>
              </a:rPr>
              <a:t>The group counseling</a:t>
            </a:r>
            <a:endParaRPr lang="en-US" sz="4000" b="1" dirty="0">
              <a:solidFill>
                <a:srgbClr val="C00000"/>
              </a:solidFill>
            </a:endParaRPr>
          </a:p>
        </p:txBody>
      </p:sp>
      <p:pic>
        <p:nvPicPr>
          <p:cNvPr id="4" name="Picture 9" descr="E:\My Pictures\SSSSSS.JPG"/>
          <p:cNvPicPr>
            <a:picLocks noChangeAspect="1" noChangeArrowheads="1"/>
          </p:cNvPicPr>
          <p:nvPr/>
        </p:nvPicPr>
        <p:blipFill>
          <a:blip r:embed="rId2"/>
          <a:srcRect/>
          <a:stretch>
            <a:fillRect/>
          </a:stretch>
        </p:blipFill>
        <p:spPr bwMode="auto">
          <a:xfrm>
            <a:off x="323528" y="4599707"/>
            <a:ext cx="3405187" cy="2357437"/>
          </a:xfrm>
          <a:prstGeom prst="ellipse">
            <a:avLst/>
          </a:prstGeom>
          <a:ln>
            <a:noFill/>
          </a:ln>
          <a:effectLst>
            <a:softEdge rad="112500"/>
          </a:effec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1916832"/>
            <a:ext cx="7920880" cy="2682875"/>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424569530"/>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768" decel="100000"/>
                                        <p:tgtEl>
                                          <p:spTgt spid="16386"/>
                                        </p:tgtEl>
                                      </p:cBhvr>
                                    </p:animEffect>
                                    <p:animScale>
                                      <p:cBhvr>
                                        <p:cTn id="8" dur="768" decel="100000"/>
                                        <p:tgtEl>
                                          <p:spTgt spid="16386"/>
                                        </p:tgtEl>
                                      </p:cBhvr>
                                      <p:from x="10000" y="10000"/>
                                      <p:to x="200000" y="450000"/>
                                    </p:animScale>
                                    <p:animScale>
                                      <p:cBhvr>
                                        <p:cTn id="9" dur="1230" accel="100000" fill="hold">
                                          <p:stCondLst>
                                            <p:cond delay="768"/>
                                          </p:stCondLst>
                                        </p:cTn>
                                        <p:tgtEl>
                                          <p:spTgt spid="16386"/>
                                        </p:tgtEl>
                                      </p:cBhvr>
                                      <p:from x="200000" y="450000"/>
                                      <p:to x="100000" y="100000"/>
                                    </p:animScale>
                                    <p:set>
                                      <p:cBhvr>
                                        <p:cTn id="10" dur="768" fill="hold"/>
                                        <p:tgtEl>
                                          <p:spTgt spid="16386"/>
                                        </p:tgtEl>
                                        <p:attrNameLst>
                                          <p:attrName>ppt_x</p:attrName>
                                        </p:attrNameLst>
                                      </p:cBhvr>
                                      <p:to>
                                        <p:strVal val="(0.5)"/>
                                      </p:to>
                                    </p:set>
                                    <p:anim from="(0.5)" to="(#ppt_x)" calcmode="lin" valueType="num">
                                      <p:cBhvr>
                                        <p:cTn id="11" dur="1230" accel="100000" fill="hold">
                                          <p:stCondLst>
                                            <p:cond delay="768"/>
                                          </p:stCondLst>
                                        </p:cTn>
                                        <p:tgtEl>
                                          <p:spTgt spid="16386"/>
                                        </p:tgtEl>
                                        <p:attrNameLst>
                                          <p:attrName>ppt_x</p:attrName>
                                        </p:attrNameLst>
                                      </p:cBhvr>
                                    </p:anim>
                                    <p:set>
                                      <p:cBhvr>
                                        <p:cTn id="12" dur="768" fill="hold"/>
                                        <p:tgtEl>
                                          <p:spTgt spid="16386"/>
                                        </p:tgtEl>
                                        <p:attrNameLst>
                                          <p:attrName>ppt_y</p:attrName>
                                        </p:attrNameLst>
                                      </p:cBhvr>
                                      <p:to>
                                        <p:strVal val="(#ppt_y+0.4)"/>
                                      </p:to>
                                    </p:set>
                                    <p:anim from="(#ppt_y+0.4)" to="(#ppt_y)" calcmode="lin" valueType="num">
                                      <p:cBhvr>
                                        <p:cTn id="13" dur="1230" accel="100000" fill="hold">
                                          <p:stCondLst>
                                            <p:cond delay="768"/>
                                          </p:stCondLst>
                                        </p:cTn>
                                        <p:tgtEl>
                                          <p:spTgt spid="1638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260648"/>
            <a:ext cx="6451600" cy="1139825"/>
          </a:xfrm>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ormAutofit/>
          </a:bodyPr>
          <a:lstStyle/>
          <a:p>
            <a:r>
              <a:rPr lang="en-US" sz="4000" b="1" dirty="0" smtClean="0">
                <a:solidFill>
                  <a:srgbClr val="C00000"/>
                </a:solidFill>
              </a:rPr>
              <a:t>The group counseling</a:t>
            </a:r>
            <a:endParaRPr lang="en-US" sz="4000" b="1" dirty="0">
              <a:solidFill>
                <a:srgbClr val="C00000"/>
              </a:solidFill>
            </a:endParaRPr>
          </a:p>
        </p:txBody>
      </p:sp>
      <p:pic>
        <p:nvPicPr>
          <p:cNvPr id="4" name="Picture 9" descr="E:\My Pictures\SSSSSS.JPG"/>
          <p:cNvPicPr>
            <a:picLocks noChangeAspect="1" noChangeArrowheads="1"/>
          </p:cNvPicPr>
          <p:nvPr/>
        </p:nvPicPr>
        <p:blipFill>
          <a:blip r:embed="rId2"/>
          <a:srcRect/>
          <a:stretch>
            <a:fillRect/>
          </a:stretch>
        </p:blipFill>
        <p:spPr bwMode="auto">
          <a:xfrm>
            <a:off x="323528" y="4599707"/>
            <a:ext cx="3405187" cy="2357437"/>
          </a:xfrm>
          <a:prstGeom prst="ellipse">
            <a:avLst/>
          </a:prstGeom>
          <a:ln>
            <a:noFill/>
          </a:ln>
          <a:effectLst>
            <a:softEdge rad="112500"/>
          </a:effec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3113" y="1844824"/>
            <a:ext cx="7597775" cy="2754883"/>
          </a:xfrm>
          <a:prstGeom prst="rect">
            <a:avLst/>
          </a:prstGeom>
          <a:solidFill>
            <a:schemeClr val="tx2">
              <a:lumMod val="20000"/>
              <a:lumOff val="80000"/>
            </a:schemeClr>
          </a:solidFill>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4035736661"/>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768" decel="100000"/>
                                        <p:tgtEl>
                                          <p:spTgt spid="16386"/>
                                        </p:tgtEl>
                                      </p:cBhvr>
                                    </p:animEffect>
                                    <p:animScale>
                                      <p:cBhvr>
                                        <p:cTn id="8" dur="768" decel="100000"/>
                                        <p:tgtEl>
                                          <p:spTgt spid="16386"/>
                                        </p:tgtEl>
                                      </p:cBhvr>
                                      <p:from x="10000" y="10000"/>
                                      <p:to x="200000" y="450000"/>
                                    </p:animScale>
                                    <p:animScale>
                                      <p:cBhvr>
                                        <p:cTn id="9" dur="1230" accel="100000" fill="hold">
                                          <p:stCondLst>
                                            <p:cond delay="768"/>
                                          </p:stCondLst>
                                        </p:cTn>
                                        <p:tgtEl>
                                          <p:spTgt spid="16386"/>
                                        </p:tgtEl>
                                      </p:cBhvr>
                                      <p:from x="200000" y="450000"/>
                                      <p:to x="100000" y="100000"/>
                                    </p:animScale>
                                    <p:set>
                                      <p:cBhvr>
                                        <p:cTn id="10" dur="768" fill="hold"/>
                                        <p:tgtEl>
                                          <p:spTgt spid="16386"/>
                                        </p:tgtEl>
                                        <p:attrNameLst>
                                          <p:attrName>ppt_x</p:attrName>
                                        </p:attrNameLst>
                                      </p:cBhvr>
                                      <p:to>
                                        <p:strVal val="(0.5)"/>
                                      </p:to>
                                    </p:set>
                                    <p:anim from="(0.5)" to="(#ppt_x)" calcmode="lin" valueType="num">
                                      <p:cBhvr>
                                        <p:cTn id="11" dur="1230" accel="100000" fill="hold">
                                          <p:stCondLst>
                                            <p:cond delay="768"/>
                                          </p:stCondLst>
                                        </p:cTn>
                                        <p:tgtEl>
                                          <p:spTgt spid="16386"/>
                                        </p:tgtEl>
                                        <p:attrNameLst>
                                          <p:attrName>ppt_x</p:attrName>
                                        </p:attrNameLst>
                                      </p:cBhvr>
                                    </p:anim>
                                    <p:set>
                                      <p:cBhvr>
                                        <p:cTn id="12" dur="768" fill="hold"/>
                                        <p:tgtEl>
                                          <p:spTgt spid="16386"/>
                                        </p:tgtEl>
                                        <p:attrNameLst>
                                          <p:attrName>ppt_y</p:attrName>
                                        </p:attrNameLst>
                                      </p:cBhvr>
                                      <p:to>
                                        <p:strVal val="(#ppt_y+0.4)"/>
                                      </p:to>
                                    </p:set>
                                    <p:anim from="(#ppt_y+0.4)" to="(#ppt_y)" calcmode="lin" valueType="num">
                                      <p:cBhvr>
                                        <p:cTn id="13" dur="1230" accel="100000" fill="hold">
                                          <p:stCondLst>
                                            <p:cond delay="768"/>
                                          </p:stCondLst>
                                        </p:cTn>
                                        <p:tgtEl>
                                          <p:spTgt spid="1638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260648"/>
            <a:ext cx="6451600" cy="1139825"/>
          </a:xfrm>
        </p:spPr>
        <p:style>
          <a:lnRef idx="1">
            <a:schemeClr val="accent6"/>
          </a:lnRef>
          <a:fillRef idx="2">
            <a:schemeClr val="accent6"/>
          </a:fillRef>
          <a:effectRef idx="1">
            <a:schemeClr val="accent6"/>
          </a:effectRef>
          <a:fontRef idx="minor">
            <a:schemeClr val="dk1"/>
          </a:fontRef>
        </p:style>
        <p:txBody>
          <a:bodyPr>
            <a:normAutofit/>
          </a:bodyPr>
          <a:lstStyle/>
          <a:p>
            <a:r>
              <a:rPr lang="en-US" sz="4000" b="1" dirty="0" smtClean="0">
                <a:solidFill>
                  <a:srgbClr val="C00000"/>
                </a:solidFill>
              </a:rPr>
              <a:t>The group counseling</a:t>
            </a:r>
            <a:endParaRPr lang="en-US" sz="4000" b="1" dirty="0">
              <a:solidFill>
                <a:srgbClr val="C00000"/>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628800"/>
            <a:ext cx="7804150" cy="4556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306451"/>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768" decel="100000"/>
                                        <p:tgtEl>
                                          <p:spTgt spid="16386"/>
                                        </p:tgtEl>
                                      </p:cBhvr>
                                    </p:animEffect>
                                    <p:animScale>
                                      <p:cBhvr>
                                        <p:cTn id="8" dur="768" decel="100000"/>
                                        <p:tgtEl>
                                          <p:spTgt spid="16386"/>
                                        </p:tgtEl>
                                      </p:cBhvr>
                                      <p:from x="10000" y="10000"/>
                                      <p:to x="200000" y="450000"/>
                                    </p:animScale>
                                    <p:animScale>
                                      <p:cBhvr>
                                        <p:cTn id="9" dur="1230" accel="100000" fill="hold">
                                          <p:stCondLst>
                                            <p:cond delay="768"/>
                                          </p:stCondLst>
                                        </p:cTn>
                                        <p:tgtEl>
                                          <p:spTgt spid="16386"/>
                                        </p:tgtEl>
                                      </p:cBhvr>
                                      <p:from x="200000" y="450000"/>
                                      <p:to x="100000" y="100000"/>
                                    </p:animScale>
                                    <p:set>
                                      <p:cBhvr>
                                        <p:cTn id="10" dur="768" fill="hold"/>
                                        <p:tgtEl>
                                          <p:spTgt spid="16386"/>
                                        </p:tgtEl>
                                        <p:attrNameLst>
                                          <p:attrName>ppt_x</p:attrName>
                                        </p:attrNameLst>
                                      </p:cBhvr>
                                      <p:to>
                                        <p:strVal val="(0.5)"/>
                                      </p:to>
                                    </p:set>
                                    <p:anim from="(0.5)" to="(#ppt_x)" calcmode="lin" valueType="num">
                                      <p:cBhvr>
                                        <p:cTn id="11" dur="1230" accel="100000" fill="hold">
                                          <p:stCondLst>
                                            <p:cond delay="768"/>
                                          </p:stCondLst>
                                        </p:cTn>
                                        <p:tgtEl>
                                          <p:spTgt spid="16386"/>
                                        </p:tgtEl>
                                        <p:attrNameLst>
                                          <p:attrName>ppt_x</p:attrName>
                                        </p:attrNameLst>
                                      </p:cBhvr>
                                    </p:anim>
                                    <p:set>
                                      <p:cBhvr>
                                        <p:cTn id="12" dur="768" fill="hold"/>
                                        <p:tgtEl>
                                          <p:spTgt spid="16386"/>
                                        </p:tgtEl>
                                        <p:attrNameLst>
                                          <p:attrName>ppt_y</p:attrName>
                                        </p:attrNameLst>
                                      </p:cBhvr>
                                      <p:to>
                                        <p:strVal val="(#ppt_y+0.4)"/>
                                      </p:to>
                                    </p:set>
                                    <p:anim from="(#ppt_y+0.4)" to="(#ppt_y)" calcmode="lin" valueType="num">
                                      <p:cBhvr>
                                        <p:cTn id="13" dur="1230" accel="100000" fill="hold">
                                          <p:stCondLst>
                                            <p:cond delay="768"/>
                                          </p:stCondLst>
                                        </p:cTn>
                                        <p:tgtEl>
                                          <p:spTgt spid="1638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260648"/>
            <a:ext cx="6451600" cy="1139825"/>
          </a:xfrm>
        </p:spPr>
        <p:style>
          <a:lnRef idx="1">
            <a:schemeClr val="accent4"/>
          </a:lnRef>
          <a:fillRef idx="2">
            <a:schemeClr val="accent4"/>
          </a:fillRef>
          <a:effectRef idx="1">
            <a:schemeClr val="accent4"/>
          </a:effectRef>
          <a:fontRef idx="minor">
            <a:schemeClr val="dk1"/>
          </a:fontRef>
        </p:style>
        <p:txBody>
          <a:bodyPr>
            <a:normAutofit/>
          </a:bodyPr>
          <a:lstStyle/>
          <a:p>
            <a:r>
              <a:rPr lang="en-US" sz="4000" b="1" dirty="0" smtClean="0">
                <a:solidFill>
                  <a:srgbClr val="C00000"/>
                </a:solidFill>
              </a:rPr>
              <a:t>The group counseling</a:t>
            </a:r>
            <a:endParaRPr lang="en-US" sz="4000" b="1" dirty="0">
              <a:solidFill>
                <a:srgbClr val="C00000"/>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56792"/>
            <a:ext cx="8229600" cy="4634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2228742"/>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768" decel="100000"/>
                                        <p:tgtEl>
                                          <p:spTgt spid="16386"/>
                                        </p:tgtEl>
                                      </p:cBhvr>
                                    </p:animEffect>
                                    <p:animScale>
                                      <p:cBhvr>
                                        <p:cTn id="8" dur="768" decel="100000"/>
                                        <p:tgtEl>
                                          <p:spTgt spid="16386"/>
                                        </p:tgtEl>
                                      </p:cBhvr>
                                      <p:from x="10000" y="10000"/>
                                      <p:to x="200000" y="450000"/>
                                    </p:animScale>
                                    <p:animScale>
                                      <p:cBhvr>
                                        <p:cTn id="9" dur="1230" accel="100000" fill="hold">
                                          <p:stCondLst>
                                            <p:cond delay="768"/>
                                          </p:stCondLst>
                                        </p:cTn>
                                        <p:tgtEl>
                                          <p:spTgt spid="16386"/>
                                        </p:tgtEl>
                                      </p:cBhvr>
                                      <p:from x="200000" y="450000"/>
                                      <p:to x="100000" y="100000"/>
                                    </p:animScale>
                                    <p:set>
                                      <p:cBhvr>
                                        <p:cTn id="10" dur="768" fill="hold"/>
                                        <p:tgtEl>
                                          <p:spTgt spid="16386"/>
                                        </p:tgtEl>
                                        <p:attrNameLst>
                                          <p:attrName>ppt_x</p:attrName>
                                        </p:attrNameLst>
                                      </p:cBhvr>
                                      <p:to>
                                        <p:strVal val="(0.5)"/>
                                      </p:to>
                                    </p:set>
                                    <p:anim from="(0.5)" to="(#ppt_x)" calcmode="lin" valueType="num">
                                      <p:cBhvr>
                                        <p:cTn id="11" dur="1230" accel="100000" fill="hold">
                                          <p:stCondLst>
                                            <p:cond delay="768"/>
                                          </p:stCondLst>
                                        </p:cTn>
                                        <p:tgtEl>
                                          <p:spTgt spid="16386"/>
                                        </p:tgtEl>
                                        <p:attrNameLst>
                                          <p:attrName>ppt_x</p:attrName>
                                        </p:attrNameLst>
                                      </p:cBhvr>
                                    </p:anim>
                                    <p:set>
                                      <p:cBhvr>
                                        <p:cTn id="12" dur="768" fill="hold"/>
                                        <p:tgtEl>
                                          <p:spTgt spid="16386"/>
                                        </p:tgtEl>
                                        <p:attrNameLst>
                                          <p:attrName>ppt_y</p:attrName>
                                        </p:attrNameLst>
                                      </p:cBhvr>
                                      <p:to>
                                        <p:strVal val="(#ppt_y+0.4)"/>
                                      </p:to>
                                    </p:set>
                                    <p:anim from="(#ppt_y+0.4)" to="(#ppt_y)" calcmode="lin" valueType="num">
                                      <p:cBhvr>
                                        <p:cTn id="13" dur="1230" accel="100000" fill="hold">
                                          <p:stCondLst>
                                            <p:cond delay="768"/>
                                          </p:stCondLst>
                                        </p:cTn>
                                        <p:tgtEl>
                                          <p:spTgt spid="1638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260648"/>
            <a:ext cx="6451600" cy="1139825"/>
          </a:xfrm>
        </p:spPr>
        <p:style>
          <a:lnRef idx="1">
            <a:schemeClr val="accent4"/>
          </a:lnRef>
          <a:fillRef idx="2">
            <a:schemeClr val="accent4"/>
          </a:fillRef>
          <a:effectRef idx="1">
            <a:schemeClr val="accent4"/>
          </a:effectRef>
          <a:fontRef idx="minor">
            <a:schemeClr val="dk1"/>
          </a:fontRef>
        </p:style>
        <p:txBody>
          <a:bodyPr>
            <a:normAutofit/>
          </a:bodyPr>
          <a:lstStyle/>
          <a:p>
            <a:r>
              <a:rPr lang="en-US" sz="4000" b="1" dirty="0" smtClean="0">
                <a:solidFill>
                  <a:srgbClr val="C00000"/>
                </a:solidFill>
              </a:rPr>
              <a:t>The group counseling</a:t>
            </a:r>
            <a:endParaRPr lang="en-US" sz="4000" b="1" dirty="0">
              <a:solidFill>
                <a:srgbClr val="C00000"/>
              </a:solidFill>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132856"/>
            <a:ext cx="8229600" cy="3841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9" descr="E:\My Pictures\SSSSSS.JPG"/>
          <p:cNvPicPr>
            <a:picLocks noChangeAspect="1" noChangeArrowheads="1"/>
          </p:cNvPicPr>
          <p:nvPr/>
        </p:nvPicPr>
        <p:blipFill>
          <a:blip r:embed="rId3"/>
          <a:srcRect/>
          <a:stretch>
            <a:fillRect/>
          </a:stretch>
        </p:blipFill>
        <p:spPr bwMode="auto">
          <a:xfrm>
            <a:off x="2627784" y="4221088"/>
            <a:ext cx="3405187" cy="2357437"/>
          </a:xfrm>
          <a:prstGeom prst="ellipse">
            <a:avLst/>
          </a:prstGeom>
          <a:ln>
            <a:noFill/>
          </a:ln>
          <a:effectLst>
            <a:softEdge rad="112500"/>
          </a:effectLst>
        </p:spPr>
      </p:pic>
    </p:spTree>
    <p:extLst>
      <p:ext uri="{BB962C8B-B14F-4D97-AF65-F5344CB8AC3E}">
        <p14:creationId xmlns:p14="http://schemas.microsoft.com/office/powerpoint/2010/main" val="2524276564"/>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768" decel="100000"/>
                                        <p:tgtEl>
                                          <p:spTgt spid="16386"/>
                                        </p:tgtEl>
                                      </p:cBhvr>
                                    </p:animEffect>
                                    <p:animScale>
                                      <p:cBhvr>
                                        <p:cTn id="8" dur="768" decel="100000"/>
                                        <p:tgtEl>
                                          <p:spTgt spid="16386"/>
                                        </p:tgtEl>
                                      </p:cBhvr>
                                      <p:from x="10000" y="10000"/>
                                      <p:to x="200000" y="450000"/>
                                    </p:animScale>
                                    <p:animScale>
                                      <p:cBhvr>
                                        <p:cTn id="9" dur="1230" accel="100000" fill="hold">
                                          <p:stCondLst>
                                            <p:cond delay="768"/>
                                          </p:stCondLst>
                                        </p:cTn>
                                        <p:tgtEl>
                                          <p:spTgt spid="16386"/>
                                        </p:tgtEl>
                                      </p:cBhvr>
                                      <p:from x="200000" y="450000"/>
                                      <p:to x="100000" y="100000"/>
                                    </p:animScale>
                                    <p:set>
                                      <p:cBhvr>
                                        <p:cTn id="10" dur="768" fill="hold"/>
                                        <p:tgtEl>
                                          <p:spTgt spid="16386"/>
                                        </p:tgtEl>
                                        <p:attrNameLst>
                                          <p:attrName>ppt_x</p:attrName>
                                        </p:attrNameLst>
                                      </p:cBhvr>
                                      <p:to>
                                        <p:strVal val="(0.5)"/>
                                      </p:to>
                                    </p:set>
                                    <p:anim from="(0.5)" to="(#ppt_x)" calcmode="lin" valueType="num">
                                      <p:cBhvr>
                                        <p:cTn id="11" dur="1230" accel="100000" fill="hold">
                                          <p:stCondLst>
                                            <p:cond delay="768"/>
                                          </p:stCondLst>
                                        </p:cTn>
                                        <p:tgtEl>
                                          <p:spTgt spid="16386"/>
                                        </p:tgtEl>
                                        <p:attrNameLst>
                                          <p:attrName>ppt_x</p:attrName>
                                        </p:attrNameLst>
                                      </p:cBhvr>
                                    </p:anim>
                                    <p:set>
                                      <p:cBhvr>
                                        <p:cTn id="12" dur="768" fill="hold"/>
                                        <p:tgtEl>
                                          <p:spTgt spid="16386"/>
                                        </p:tgtEl>
                                        <p:attrNameLst>
                                          <p:attrName>ppt_y</p:attrName>
                                        </p:attrNameLst>
                                      </p:cBhvr>
                                      <p:to>
                                        <p:strVal val="(#ppt_y+0.4)"/>
                                      </p:to>
                                    </p:set>
                                    <p:anim from="(#ppt_y+0.4)" to="(#ppt_y)" calcmode="lin" valueType="num">
                                      <p:cBhvr>
                                        <p:cTn id="13" dur="1230" accel="100000" fill="hold">
                                          <p:stCondLst>
                                            <p:cond delay="768"/>
                                          </p:stCondLst>
                                        </p:cTn>
                                        <p:tgtEl>
                                          <p:spTgt spid="1638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2850" y="69850"/>
            <a:ext cx="6718300" cy="671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9" descr="E:\My Pictures\SSSSSS.JPG"/>
          <p:cNvPicPr>
            <a:picLocks noChangeAspect="1" noChangeArrowheads="1"/>
          </p:cNvPicPr>
          <p:nvPr/>
        </p:nvPicPr>
        <p:blipFill>
          <a:blip r:embed="rId3"/>
          <a:srcRect/>
          <a:stretch>
            <a:fillRect/>
          </a:stretch>
        </p:blipFill>
        <p:spPr bwMode="auto">
          <a:xfrm>
            <a:off x="4283968" y="6161047"/>
            <a:ext cx="792088" cy="548369"/>
          </a:xfrm>
          <a:prstGeom prst="ellipse">
            <a:avLst/>
          </a:prstGeom>
          <a:ln>
            <a:noFill/>
          </a:ln>
          <a:effectLst>
            <a:softEdge rad="112500"/>
          </a:effectLst>
        </p:spPr>
      </p:pic>
    </p:spTree>
    <p:extLst>
      <p:ext uri="{BB962C8B-B14F-4D97-AF65-F5344CB8AC3E}">
        <p14:creationId xmlns:p14="http://schemas.microsoft.com/office/powerpoint/2010/main" val="462988256"/>
      </p:ext>
    </p:extLst>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31640" y="2492896"/>
            <a:ext cx="6624736" cy="4062651"/>
          </a:xfrm>
          <a:prstGeom prst="rect">
            <a:avLst/>
          </a:prstGeom>
          <a:noFill/>
        </p:spPr>
        <p:txBody>
          <a:bodyPr wrap="square" rtlCol="1">
            <a:spAutoFit/>
          </a:bodyPr>
          <a:lstStyle/>
          <a:p>
            <a:pPr algn="just" rtl="0"/>
            <a:endParaRPr lang="en-US" sz="2400" b="1" dirty="0" smtClean="0">
              <a:solidFill>
                <a:srgbClr val="0070C0"/>
              </a:solidFill>
              <a:cs typeface="+mj-cs"/>
            </a:endParaRPr>
          </a:p>
          <a:p>
            <a:pPr algn="just" rtl="0"/>
            <a:r>
              <a:rPr lang="en-US" sz="2400" b="1" dirty="0">
                <a:solidFill>
                  <a:srgbClr val="C00000"/>
                </a:solidFill>
              </a:rPr>
              <a:t>1. The sitting:</a:t>
            </a:r>
            <a:r>
              <a:rPr lang="en-US" sz="2400" dirty="0">
                <a:solidFill>
                  <a:srgbClr val="C00000"/>
                </a:solidFill>
              </a:rPr>
              <a:t> </a:t>
            </a:r>
          </a:p>
          <a:p>
            <a:pPr algn="just" rtl="0"/>
            <a:endParaRPr lang="en-US" sz="2400" b="1" dirty="0">
              <a:solidFill>
                <a:srgbClr val="0070C0"/>
              </a:solidFill>
              <a:cs typeface="+mj-cs"/>
            </a:endParaRPr>
          </a:p>
          <a:p>
            <a:pPr algn="just" rtl="0"/>
            <a:r>
              <a:rPr lang="en-US" sz="2400" b="1" dirty="0" smtClean="0">
                <a:solidFill>
                  <a:srgbClr val="0070C0"/>
                </a:solidFill>
                <a:cs typeface="+mj-cs"/>
              </a:rPr>
              <a:t>The </a:t>
            </a:r>
            <a:r>
              <a:rPr lang="en-US" sz="2400" b="1" dirty="0">
                <a:solidFill>
                  <a:srgbClr val="0070C0"/>
                </a:solidFill>
                <a:cs typeface="+mj-cs"/>
              </a:rPr>
              <a:t>counselor must locate appropriate place for the group to meet and establish policy about the duration of the group. The duration of each session, admission of new members and the size of the group. Group session may be held in any setting that affords some degree of comfort as well as privacy, and is free from distractions. </a:t>
            </a:r>
          </a:p>
          <a:p>
            <a:endParaRPr lang="ar-IQ" dirty="0"/>
          </a:p>
        </p:txBody>
      </p:sp>
      <p:sp>
        <p:nvSpPr>
          <p:cNvPr id="5" name="مستطيل مستدير الزوايا 4"/>
          <p:cNvSpPr/>
          <p:nvPr/>
        </p:nvSpPr>
        <p:spPr>
          <a:xfrm>
            <a:off x="1691680" y="908720"/>
            <a:ext cx="5400600" cy="936104"/>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rtl="0"/>
            <a:r>
              <a:rPr lang="en-US" sz="3600" b="1" dirty="0">
                <a:solidFill>
                  <a:srgbClr val="C00000"/>
                </a:solidFill>
              </a:rPr>
              <a:t>Preparation for the group</a:t>
            </a:r>
            <a:r>
              <a:rPr lang="en-US" b="1" dirty="0"/>
              <a:t>:</a:t>
            </a:r>
            <a:r>
              <a:rPr lang="en-US" dirty="0"/>
              <a:t> </a:t>
            </a:r>
          </a:p>
        </p:txBody>
      </p:sp>
      <p:pic>
        <p:nvPicPr>
          <p:cNvPr id="6" name="Picture 9" descr="E:\My Pictures\SSSSSS.JPG"/>
          <p:cNvPicPr>
            <a:picLocks noChangeAspect="1" noChangeArrowheads="1"/>
          </p:cNvPicPr>
          <p:nvPr/>
        </p:nvPicPr>
        <p:blipFill>
          <a:blip r:embed="rId2"/>
          <a:srcRect/>
          <a:stretch>
            <a:fillRect/>
          </a:stretch>
        </p:blipFill>
        <p:spPr bwMode="auto">
          <a:xfrm>
            <a:off x="6937018" y="2060848"/>
            <a:ext cx="2038716" cy="1411419"/>
          </a:xfrm>
          <a:prstGeom prst="ellipse">
            <a:avLst/>
          </a:prstGeom>
          <a:ln>
            <a:noFill/>
          </a:ln>
          <a:effectLst>
            <a:softEdge rad="112500"/>
          </a:effectLst>
        </p:spPr>
      </p:pic>
    </p:spTree>
    <p:extLst>
      <p:ext uri="{BB962C8B-B14F-4D97-AF65-F5344CB8AC3E}">
        <p14:creationId xmlns:p14="http://schemas.microsoft.com/office/powerpoint/2010/main" val="393986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1691680" y="908720"/>
            <a:ext cx="5400600" cy="936104"/>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rtl="0"/>
            <a:r>
              <a:rPr lang="en-US" sz="3600" b="1" dirty="0">
                <a:solidFill>
                  <a:srgbClr val="C00000"/>
                </a:solidFill>
              </a:rPr>
              <a:t>Preparation for the group</a:t>
            </a:r>
            <a:r>
              <a:rPr lang="en-US" b="1" dirty="0"/>
              <a:t>:</a:t>
            </a:r>
            <a:r>
              <a:rPr lang="en-US" dirty="0"/>
              <a:t> </a:t>
            </a:r>
          </a:p>
        </p:txBody>
      </p:sp>
      <p:pic>
        <p:nvPicPr>
          <p:cNvPr id="4" name="Picture 9" descr="E:\My Pictures\SSSSSS.JPG"/>
          <p:cNvPicPr>
            <a:picLocks noChangeAspect="1" noChangeArrowheads="1"/>
          </p:cNvPicPr>
          <p:nvPr/>
        </p:nvPicPr>
        <p:blipFill>
          <a:blip r:embed="rId2"/>
          <a:srcRect/>
          <a:stretch>
            <a:fillRect/>
          </a:stretch>
        </p:blipFill>
        <p:spPr bwMode="auto">
          <a:xfrm>
            <a:off x="7082446" y="3140968"/>
            <a:ext cx="2038716" cy="1411419"/>
          </a:xfrm>
          <a:prstGeom prst="ellipse">
            <a:avLst/>
          </a:prstGeom>
          <a:ln>
            <a:noFill/>
          </a:ln>
          <a:effectLst>
            <a:softEdge rad="112500"/>
          </a:effectLst>
        </p:spPr>
      </p:pic>
      <p:sp>
        <p:nvSpPr>
          <p:cNvPr id="5" name="مستطيل 4"/>
          <p:cNvSpPr/>
          <p:nvPr/>
        </p:nvSpPr>
        <p:spPr>
          <a:xfrm>
            <a:off x="1187624" y="1916832"/>
            <a:ext cx="5976664" cy="4062651"/>
          </a:xfrm>
          <a:prstGeom prst="rect">
            <a:avLst/>
          </a:prstGeom>
        </p:spPr>
        <p:txBody>
          <a:bodyPr wrap="square">
            <a:spAutoFit/>
          </a:bodyPr>
          <a:lstStyle/>
          <a:p>
            <a:r>
              <a:rPr lang="ar-IQ" dirty="0"/>
              <a:t>  </a:t>
            </a:r>
            <a:endParaRPr lang="en-US" sz="2000" dirty="0"/>
          </a:p>
          <a:p>
            <a:r>
              <a:rPr lang="ar-IQ" sz="2000" b="1" dirty="0"/>
              <a:t>ترجمة المصطلحات: ـــــــــــــــــــــــــــــــــــــــــــــــــــــــــــــــــــــــــــــــــــــــــ</a:t>
            </a:r>
            <a:endParaRPr lang="en-US" sz="2000" dirty="0"/>
          </a:p>
          <a:p>
            <a:pPr algn="l"/>
            <a:r>
              <a:rPr lang="ar-IQ" sz="2000" b="1" dirty="0"/>
              <a:t> </a:t>
            </a:r>
            <a:endParaRPr lang="en-US" sz="2000" dirty="0"/>
          </a:p>
          <a:p>
            <a:pPr algn="l" rtl="0">
              <a:lnSpc>
                <a:spcPct val="150000"/>
              </a:lnSpc>
            </a:pPr>
            <a:r>
              <a:rPr lang="en-US" sz="2000" b="1" dirty="0"/>
              <a:t>Preparation :      </a:t>
            </a:r>
            <a:r>
              <a:rPr lang="ar-IQ" sz="2000" b="1" dirty="0"/>
              <a:t>اعداد    </a:t>
            </a:r>
            <a:r>
              <a:rPr lang="ar-IQ" sz="2000" b="1" dirty="0" smtClean="0"/>
              <a:t>/    تهيئة</a:t>
            </a:r>
            <a:r>
              <a:rPr lang="en-US" sz="2000" b="1" dirty="0" smtClean="0"/>
              <a:t> </a:t>
            </a:r>
            <a:endParaRPr lang="en-US" sz="2000" dirty="0"/>
          </a:p>
          <a:p>
            <a:pPr algn="l" rtl="0">
              <a:lnSpc>
                <a:spcPct val="150000"/>
              </a:lnSpc>
            </a:pPr>
            <a:r>
              <a:rPr lang="en-US" sz="2000" b="1" dirty="0"/>
              <a:t>The sitting :      </a:t>
            </a:r>
            <a:r>
              <a:rPr lang="en-US" sz="2000" b="1" dirty="0" smtClean="0"/>
              <a:t>                  </a:t>
            </a:r>
            <a:r>
              <a:rPr lang="ar-IQ" sz="2000" b="1" dirty="0"/>
              <a:t>الوضعية</a:t>
            </a:r>
            <a:endParaRPr lang="en-US" sz="2000" dirty="0"/>
          </a:p>
          <a:p>
            <a:pPr algn="l" rtl="0">
              <a:lnSpc>
                <a:spcPct val="150000"/>
              </a:lnSpc>
            </a:pPr>
            <a:r>
              <a:rPr lang="en-US" sz="2000" b="1" dirty="0"/>
              <a:t>session  Group :   </a:t>
            </a:r>
            <a:r>
              <a:rPr lang="ar-IQ" sz="2000" b="1" dirty="0"/>
              <a:t>    الجلسة الجماعية  </a:t>
            </a:r>
            <a:endParaRPr lang="en-US" sz="2000" dirty="0" smtClean="0"/>
          </a:p>
          <a:p>
            <a:pPr algn="l" rtl="0">
              <a:lnSpc>
                <a:spcPct val="150000"/>
              </a:lnSpc>
            </a:pPr>
            <a:r>
              <a:rPr lang="en-US" sz="2000" b="1" dirty="0" smtClean="0"/>
              <a:t> comfort  :                               </a:t>
            </a:r>
            <a:r>
              <a:rPr lang="ar-IQ" sz="2000" b="1" dirty="0" smtClean="0"/>
              <a:t>راحة</a:t>
            </a:r>
            <a:endParaRPr lang="en-US" sz="2000" dirty="0" smtClean="0"/>
          </a:p>
          <a:p>
            <a:pPr algn="l" rtl="0">
              <a:lnSpc>
                <a:spcPct val="150000"/>
              </a:lnSpc>
            </a:pPr>
            <a:r>
              <a:rPr lang="en-US" sz="2000" b="1" dirty="0" smtClean="0"/>
              <a:t> </a:t>
            </a:r>
            <a:r>
              <a:rPr lang="en-US" sz="2000" b="1" dirty="0"/>
              <a:t>privacy : </a:t>
            </a:r>
            <a:r>
              <a:rPr lang="ar-IQ" sz="2000" b="1" dirty="0"/>
              <a:t>الخصوصية </a:t>
            </a:r>
            <a:r>
              <a:rPr lang="ar-IQ" sz="2000" b="1" dirty="0" smtClean="0"/>
              <a:t>                    </a:t>
            </a:r>
            <a:endParaRPr lang="en-US" sz="2000" dirty="0"/>
          </a:p>
          <a:p>
            <a:pPr algn="l" rtl="0">
              <a:lnSpc>
                <a:spcPct val="150000"/>
              </a:lnSpc>
            </a:pPr>
            <a:r>
              <a:rPr lang="en-US" sz="2000" b="1" dirty="0"/>
              <a:t>distractions : </a:t>
            </a:r>
            <a:r>
              <a:rPr lang="ar-IQ" sz="2000" b="1" dirty="0"/>
              <a:t>مشتتات </a:t>
            </a:r>
            <a:r>
              <a:rPr lang="ar-IQ" sz="2000" b="1" dirty="0" smtClean="0"/>
              <a:t>                  </a:t>
            </a:r>
            <a:endParaRPr lang="en-US" sz="2000" dirty="0"/>
          </a:p>
        </p:txBody>
      </p:sp>
    </p:spTree>
    <p:extLst>
      <p:ext uri="{BB962C8B-B14F-4D97-AF65-F5344CB8AC3E}">
        <p14:creationId xmlns:p14="http://schemas.microsoft.com/office/powerpoint/2010/main" val="389019710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172</Words>
  <Application>Microsoft Office PowerPoint</Application>
  <PresentationFormat>عرض على الشاشة (3:4)‏</PresentationFormat>
  <Paragraphs>53</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سمة Office</vt:lpstr>
      <vt:lpstr>عرض تقديمي في PowerPoint</vt:lpstr>
      <vt:lpstr>The group counseling</vt:lpstr>
      <vt:lpstr>The group counseling</vt:lpstr>
      <vt:lpstr>The group counseling</vt:lpstr>
      <vt:lpstr>The group counseling</vt:lpstr>
      <vt:lpstr>The group counseling</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lenovo</dc:creator>
  <cp:lastModifiedBy>lenovo</cp:lastModifiedBy>
  <cp:revision>11</cp:revision>
  <dcterms:created xsi:type="dcterms:W3CDTF">2021-05-27T04:19:18Z</dcterms:created>
  <dcterms:modified xsi:type="dcterms:W3CDTF">2021-06-23T20:18:15Z</dcterms:modified>
</cp:coreProperties>
</file>